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handoutMasterIdLst>
    <p:handoutMasterId r:id="rId7"/>
  </p:handoutMasterIdLst>
  <p:sldIdLst>
    <p:sldId id="257" r:id="rId3"/>
    <p:sldId id="331" r:id="rId4"/>
    <p:sldId id="326" r:id="rId5"/>
  </p:sldIdLst>
  <p:sldSz cx="9144000" cy="6858000" type="screen4x3"/>
  <p:notesSz cx="6669088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нчаров Виктор Александрович" initials="ГВ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76" autoAdjust="0"/>
  </p:normalViewPr>
  <p:slideViewPr>
    <p:cSldViewPr>
      <p:cViewPr>
        <p:scale>
          <a:sx n="93" d="100"/>
          <a:sy n="93" d="100"/>
        </p:scale>
        <p:origin x="-123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Всего объектов строительства - 33</a:t>
            </a:r>
            <a:endParaRPr lang="ru-RU" sz="14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00B0F0"/>
            </a:solidFill>
          </c:spPr>
          <c:explosion val="1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C00000"/>
              </a:solidFill>
            </c:spPr>
          </c:dPt>
          <c:dLbls>
            <c:dLbl>
              <c:idx val="1"/>
              <c:layout>
                <c:manualLayout>
                  <c:x val="2.8228410688440567E-2"/>
                  <c:y val="-6.2886586960849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 - </c:separator>
            </c:dLbl>
            <c:dLbl>
              <c:idx val="3"/>
              <c:layout>
                <c:manualLayout>
                  <c:x val="0.1459534468716443"/>
                  <c:y val="-0.2565030710387858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 - </c:separator>
            </c:dLbl>
            <c:dLbl>
              <c:idx val="4"/>
              <c:layout>
                <c:manualLayout>
                  <c:x val="-5.7154158604339908E-2"/>
                  <c:y val="0.1389450815283058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Автомобильные дороги федерального </a:t>
                    </a:r>
                    <a:r>
                      <a:rPr lang="ru-RU" sz="1200" dirty="0" smtClean="0"/>
                      <a:t>значения - 1</a:t>
                    </a:r>
                    <a:endParaRPr lang="ru-RU" sz="120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 - </c:separator>
            </c:dLbl>
            <c:dLbl>
              <c:idx val="5"/>
              <c:layout>
                <c:manualLayout>
                  <c:x val="-4.0706622952860677E-2"/>
                  <c:y val="-1.530944372625749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 - </c:separator>
            </c:dLbl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  - </c:separator>
            <c:showLeaderLines val="1"/>
          </c:dLbls>
          <c:cat>
            <c:strRef>
              <c:f>Sheet1!$B$2:$H$2</c:f>
              <c:strCache>
                <c:ptCount val="7"/>
                <c:pt idx="0">
                  <c:v>Объекты инфраструктуры железнодорожного транспорта</c:v>
                </c:pt>
                <c:pt idx="1">
                  <c:v> Объекты, строительство которых предполагается осуществлять в территориальном море Российской Федерации</c:v>
                </c:pt>
                <c:pt idx="2">
                  <c:v> Гидротехнические сооружения I, II класса</c:v>
                </c:pt>
                <c:pt idx="3">
                  <c:v>Опасные производственные объекты</c:v>
                </c:pt>
                <c:pt idx="4">
                  <c:v>Автомобильные дороги федерального значения</c:v>
                </c:pt>
                <c:pt idx="5">
                  <c:v>Морские порты</c:v>
                </c:pt>
                <c:pt idx="6">
                  <c:v>Иные объекты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5</c:v>
                </c:pt>
                <c:pt idx="3">
                  <c:v>17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7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584329736560713E-2"/>
          <c:y val="4.6712720964073487E-2"/>
          <c:w val="0.91043476052379324"/>
          <c:h val="0.707599204438904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4 месяца 2021 года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0"/>
            </a:sp3d>
          </c:spPr>
          <c:invertIfNegative val="0"/>
          <c:dLbls>
            <c:dLbl>
              <c:idx val="0"/>
              <c:layout>
                <c:manualLayout>
                  <c:x val="1.9412731365424034E-2"/>
                  <c:y val="-3.5502358370948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399305421643059E-2"/>
                  <c:y val="-3.55870209128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9583252985868E-2"/>
                  <c:y val="-5.325353755642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12731365424034E-2"/>
                  <c:y val="-3.620481785772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93287028109541E-3"/>
                  <c:y val="-1.273993204299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453009196766786E-2"/>
                  <c:y val="-7.64395922579733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количество проверок</c:v>
                </c:pt>
                <c:pt idx="1">
                  <c:v>количество административных наказаний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</c:v>
                </c:pt>
                <c:pt idx="1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4 месяца 2022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66E-2"/>
                  <c:y val="-5.6120665617607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320987654320986E-2"/>
                  <c:y val="-5.3314853284229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количество проверок</c:v>
                </c:pt>
                <c:pt idx="1">
                  <c:v>количество административных наказаний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964032"/>
        <c:axId val="37978112"/>
        <c:axId val="0"/>
      </c:bar3DChart>
      <c:catAx>
        <c:axId val="3796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978112"/>
        <c:crossesAt val="0"/>
        <c:auto val="1"/>
        <c:lblAlgn val="ctr"/>
        <c:lblOffset val="100"/>
        <c:noMultiLvlLbl val="0"/>
      </c:catAx>
      <c:valAx>
        <c:axId val="37978112"/>
        <c:scaling>
          <c:orientation val="minMax"/>
          <c:max val="30"/>
          <c:min val="0"/>
        </c:scaling>
        <c:delete val="0"/>
        <c:axPos val="r"/>
        <c:majorGridlines/>
        <c:numFmt formatCode="General" sourceLinked="1"/>
        <c:majorTickMark val="out"/>
        <c:minorTickMark val="none"/>
        <c:tickLblPos val="none"/>
        <c:crossAx val="37964032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22639897443375132"/>
          <c:y val="0.83667332384440196"/>
          <c:w val="0.35353540876834838"/>
          <c:h val="0.12862282096049416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0.05241</cdr:x>
      <cdr:y>0.79797</cdr:y>
    </cdr:from>
    <cdr:to>
      <cdr:x>0.16352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1279" y="38877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35FFFB1F-79CC-44C5-B7F5-3A9FDEC6689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F55F4DB3-C987-4BD4-875C-3B38C7385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06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F6EE2975-3A49-4B55-95F0-3874B6F44EA2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8" tIns="45089" rIns="90178" bIns="450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9" y="4642724"/>
            <a:ext cx="5335893" cy="4399115"/>
          </a:xfrm>
          <a:prstGeom prst="rect">
            <a:avLst/>
          </a:prstGeom>
        </p:spPr>
        <p:txBody>
          <a:bodyPr vert="horz" lIns="90178" tIns="45089" rIns="90178" bIns="450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E6E50868-E48F-4C97-9454-7C791E8A4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5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D4ED3DE7-EBD2-428E-97A2-FB3390C05807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FD58BEE-5225-4055-A571-B0E754540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9874087-2B13-409D-A053-F94EAC981145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762A1F7-1E70-4808-A017-24BED303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9DF5CAE-FF43-4BE9-84CE-202D3091D790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4864517-F813-4A71-BBBD-62D137714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8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3E62C-04BA-43AD-9BDE-ED14F8C580C2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37649-2F74-4E59-87DE-CECF777D806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5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C521F-AB50-4EBF-8472-8F038A905778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7C2EB-9C13-4DBC-B36A-7A3417FADBB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62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50679-1664-41FE-A7E0-64BD7B4C73C2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181EF-A470-4C69-88E3-28EBD035CB7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22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8488-F7DA-4D40-B4F9-7F481FB92F54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33361-1A14-4B64-AAC2-389DE0A747D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915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8680-16B4-4C95-91A0-721B6C7E0DAC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80A86-F280-4696-BF61-F4E3424919F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136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FA597-5DC4-43F2-A7D4-A707C7967072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4614F-0A13-4D20-A2AA-F69A52F2A70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177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83739-D31B-4D3F-834F-A067002CD81F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AB0FD-B6E0-467E-8B3E-2065BD84C3D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55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20250-1C87-4421-BC5D-E81E774267AC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053DA-4B18-4B26-9238-8BE45DB891A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69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882ADDE-6DBE-4F21-9BD7-E0A0151BC925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8B632D75-0C0E-4DCD-93EA-F60136CB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6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CCD29-8E8B-4F0E-836D-EBB25EB30563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82BCC-864D-48E9-B437-1217A42A5DB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54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888BA-ED83-427E-B691-A1DD1B525C9F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EFDCE-6EE4-4A73-840B-F585362627F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659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DF21E-A5A4-4BD1-A8EA-205928FC5FC9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C953A-CD48-4BC6-8534-E7AC7187E79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63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3EF74-96F2-4347-95C3-4C7054E86E1A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E1A92-EB84-4E2B-95A7-392B161B365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9426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E4FAB-5F40-474F-BE8D-B10E9C2CB0F6}" type="datetime1">
              <a:rPr lang="ru-RU">
                <a:solidFill>
                  <a:srgbClr val="000000"/>
                </a:solidFill>
              </a:rPr>
              <a:pPr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D955D-4DD2-4374-8E1F-94A568FADF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7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56C0CA80-53DB-4490-BC06-D11E79071FBE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3BCFA49E-A023-4C6E-A019-D942D587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0A8DE75F-5EEB-4923-A9BA-1E8149536DE1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EA63FD4-60FD-4EB9-B149-12270BE0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ACA9C2-AC16-435C-93B9-AD789A813A5B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3D5A0A0-FAF6-4CF9-A201-635FE8E8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D2580B-36D3-4F19-8748-3F298794F990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3D739D-A030-4268-B252-9BBD10CB5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587601B-5ED9-43BC-8CB9-793E1D7E5951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7F02BBA1-0DBC-43A2-AF86-DF94E328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2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B3EE4BFF-E76F-4D77-AC04-F03FBB43E7ED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734F696-F67D-4F9A-8B9F-9E9BDB57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B0453E-1CF8-407B-9ADC-0187017B761B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3C45C49-E0D5-4F05-853E-FF96E935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2C20FDE-CF09-44ED-8AB0-D6774AE668FC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D581038-2DDB-436D-882B-A3FD432C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9C5722-315C-4574-8FF5-31CD85613A6E}" type="datetime1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23.05.2022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75825E-0896-488B-9A0D-01EF58FA041E}" type="slidenum">
              <a:rPr lang="ru-RU" altLang="ru-RU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46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" y="15402"/>
            <a:ext cx="914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400" y="2946400"/>
            <a:ext cx="8342064" cy="738664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ts val="18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 smtClean="0">
                <a:solidFill>
                  <a:prstClr val="black"/>
                </a:solidFill>
                <a:cs typeface="Arial" charset="0"/>
              </a:rPr>
              <a:t>	</a:t>
            </a:r>
            <a:r>
              <a:rPr lang="ru-RU" altLang="zh-CN" b="1" dirty="0">
                <a:solidFill>
                  <a:prstClr val="black"/>
                </a:solidFill>
                <a:cs typeface="Arial" charset="0"/>
              </a:rPr>
              <a:t>Актуальные вопросы при осуществлении </a:t>
            </a:r>
            <a:r>
              <a:rPr lang="ru-RU" altLang="zh-CN" b="1" dirty="0" smtClean="0">
                <a:solidFill>
                  <a:prstClr val="black"/>
                </a:solidFill>
                <a:cs typeface="Arial" charset="0"/>
              </a:rPr>
              <a:t>федерального </a:t>
            </a:r>
            <a:r>
              <a:rPr lang="ru-RU" altLang="zh-CN" b="1" dirty="0">
                <a:solidFill>
                  <a:prstClr val="black"/>
                </a:solidFill>
                <a:cs typeface="Arial" charset="0"/>
              </a:rPr>
              <a:t>государственного строительного надзора в условиях действующего законодательства </a:t>
            </a:r>
            <a:endParaRPr lang="ru-RU" altLang="zh-CN" b="1" dirty="0" smtClean="0">
              <a:solidFill>
                <a:prstClr val="black"/>
              </a:solidFill>
              <a:cs typeface="Arial" charset="0"/>
            </a:endParaRPr>
          </a:p>
          <a:p>
            <a:pPr algn="ctr">
              <a:lnSpc>
                <a:spcPts val="1800"/>
              </a:lnSpc>
              <a:tabLst>
                <a:tab pos="368300" algn="l"/>
                <a:tab pos="406400" algn="l"/>
              </a:tabLst>
              <a:defRPr/>
            </a:pPr>
            <a:r>
              <a:rPr lang="ru-RU" altLang="zh-CN" b="1" dirty="0" smtClean="0">
                <a:solidFill>
                  <a:prstClr val="black"/>
                </a:solidFill>
                <a:cs typeface="Arial" charset="0"/>
              </a:rPr>
              <a:t>Российской </a:t>
            </a:r>
            <a:r>
              <a:rPr lang="ru-RU" altLang="zh-CN" b="1" dirty="0">
                <a:solidFill>
                  <a:prstClr val="black"/>
                </a:solidFill>
                <a:cs typeface="Arial" charset="0"/>
              </a:rPr>
              <a:t>Федерации.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88640"/>
            <a:ext cx="5112568" cy="817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00528" y="13565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Северо-Западное управление</a:t>
            </a:r>
            <a:endParaRPr kumimoji="1" lang="ru-RU" altLang="ru-RU" sz="2000" b="1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4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229600" cy="576262"/>
          </a:xfrm>
        </p:spPr>
        <p:txBody>
          <a:bodyPr/>
          <a:lstStyle/>
          <a:p>
            <a:r>
              <a:rPr lang="ru-RU" sz="1600" b="1" dirty="0" smtClean="0"/>
              <a:t>Объекты </a:t>
            </a:r>
            <a:r>
              <a:rPr lang="ru-RU" sz="1600" b="1" dirty="0"/>
              <a:t>капитального </a:t>
            </a:r>
            <a:r>
              <a:rPr lang="ru-RU" sz="1600" b="1" dirty="0" smtClean="0"/>
              <a:t>строительства, поднадзорные </a:t>
            </a:r>
            <a:r>
              <a:rPr lang="ru-RU" altLang="ru-RU" sz="1600" b="1" dirty="0" smtClean="0"/>
              <a:t>Северо-Западному управлению </a:t>
            </a:r>
            <a:r>
              <a:rPr lang="ru-RU" altLang="ru-RU" sz="1600" b="1" dirty="0" err="1" smtClean="0"/>
              <a:t>Ростехнадзора</a:t>
            </a:r>
            <a:r>
              <a:rPr lang="ru-RU" altLang="ru-RU" sz="1600" b="1" dirty="0" smtClean="0"/>
              <a:t> на территории Мурманской области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4591047"/>
              </p:ext>
            </p:extLst>
          </p:nvPr>
        </p:nvGraphicFramePr>
        <p:xfrm>
          <a:off x="611560" y="795458"/>
          <a:ext cx="7710760" cy="554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125" name="Line 2"/>
          <p:cNvGrpSpPr>
            <a:grpSpLocks/>
          </p:cNvGrpSpPr>
          <p:nvPr/>
        </p:nvGrpSpPr>
        <p:grpSpPr bwMode="auto">
          <a:xfrm>
            <a:off x="0" y="742950"/>
            <a:ext cx="9144000" cy="71438"/>
            <a:chOff x="169" y="3418"/>
            <a:chExt cx="5372" cy="42"/>
          </a:xfrm>
        </p:grpSpPr>
        <p:pic>
          <p:nvPicPr>
            <p:cNvPr id="5126" name="Lin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" y="3418"/>
              <a:ext cx="5372" cy="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7" name="Text Box 6"/>
            <p:cNvSpPr txBox="1">
              <a:spLocks noChangeArrowheads="1" noChangeShapeType="1"/>
            </p:cNvSpPr>
            <p:nvPr/>
          </p:nvSpPr>
          <p:spPr bwMode="auto">
            <a:xfrm rot="10800000">
              <a:off x="180" y="3441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ru-RU" altLang="ru-RU" sz="1800" smtClean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43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25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72001" y="383315"/>
            <a:ext cx="723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К</a:t>
            </a:r>
            <a:r>
              <a:rPr lang="ru-RU" sz="1600" b="1" dirty="0" smtClean="0">
                <a:solidFill>
                  <a:srgbClr val="C00000"/>
                </a:solidFill>
              </a:rPr>
              <a:t>оличество </a:t>
            </a:r>
            <a:r>
              <a:rPr lang="ru-RU" sz="1600" b="1" dirty="0">
                <a:solidFill>
                  <a:srgbClr val="C00000"/>
                </a:solidFill>
              </a:rPr>
              <a:t>проверок, проведенных в рамках </a:t>
            </a:r>
            <a:r>
              <a:rPr lang="ru-RU" sz="1600" b="1">
                <a:solidFill>
                  <a:srgbClr val="C00000"/>
                </a:solidFill>
              </a:rPr>
              <a:t>осуществления </a:t>
            </a:r>
            <a:r>
              <a:rPr lang="ru-RU" sz="1600" b="1" smtClean="0">
                <a:solidFill>
                  <a:srgbClr val="C00000"/>
                </a:solidFill>
              </a:rPr>
              <a:t>федерального </a:t>
            </a:r>
            <a:r>
              <a:rPr lang="ru-RU" sz="1600" b="1" dirty="0">
                <a:solidFill>
                  <a:srgbClr val="C00000"/>
                </a:solidFill>
              </a:rPr>
              <a:t>государственного строительного надзора на объектах Мурманской области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668095"/>
              </p:ext>
            </p:extLst>
          </p:nvPr>
        </p:nvGraphicFramePr>
        <p:xfrm>
          <a:off x="468313" y="1341438"/>
          <a:ext cx="8229600" cy="4823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91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76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Office Theme</vt:lpstr>
      <vt:lpstr>Оформление по умолчанию</vt:lpstr>
      <vt:lpstr>Презентация PowerPoint</vt:lpstr>
      <vt:lpstr>Объекты капитального строительства, поднадзорные Северо-Западному управлению Ростехнадзора на территории Мурманской области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Михайлова Ирина Сергеевна</dc:creator>
  <cp:lastModifiedBy>olshansky</cp:lastModifiedBy>
  <cp:revision>378</cp:revision>
  <cp:lastPrinted>2016-02-05T13:27:40Z</cp:lastPrinted>
  <dcterms:created xsi:type="dcterms:W3CDTF">2014-12-09T06:57:46Z</dcterms:created>
  <dcterms:modified xsi:type="dcterms:W3CDTF">2022-05-23T12:59:33Z</dcterms:modified>
</cp:coreProperties>
</file>