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257" r:id="rId3"/>
    <p:sldId id="331" r:id="rId4"/>
    <p:sldId id="326" r:id="rId5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123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 smtClean="0"/>
              <a:t>Всего объектов строительства - 33</a:t>
            </a:r>
            <a:endParaRPr lang="ru-RU" sz="14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00B0F0"/>
            </a:solidFill>
          </c:spPr>
          <c:explosion val="1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C00000"/>
              </a:solidFill>
            </c:spPr>
          </c:dPt>
          <c:dLbls>
            <c:dLbl>
              <c:idx val="1"/>
              <c:layout>
                <c:manualLayout>
                  <c:x val="2.8228410688440567E-2"/>
                  <c:y val="-6.288658696084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 - </c:separator>
            </c:dLbl>
            <c:dLbl>
              <c:idx val="3"/>
              <c:layout>
                <c:manualLayout>
                  <c:x val="0.1459534468716443"/>
                  <c:y val="-0.2565030710387858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 - </c:separator>
            </c:dLbl>
            <c:dLbl>
              <c:idx val="4"/>
              <c:layout>
                <c:manualLayout>
                  <c:x val="-5.7154158604339908E-2"/>
                  <c:y val="0.1389450815283058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Автомобильные дороги федерального </a:t>
                    </a:r>
                    <a:r>
                      <a:rPr lang="ru-RU" sz="1200" dirty="0" smtClean="0"/>
                      <a:t>значения - 1</a:t>
                    </a:r>
                    <a:endParaRPr lang="ru-RU" sz="120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 - </c:separator>
            </c:dLbl>
            <c:dLbl>
              <c:idx val="5"/>
              <c:layout>
                <c:manualLayout>
                  <c:x val="-4.0706622952860677E-2"/>
                  <c:y val="-1.530944372625749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 - </c:separator>
            </c:dLbl>
            <c:txPr>
              <a:bodyPr/>
              <a:lstStyle/>
              <a:p>
                <a:pPr>
                  <a:defRPr sz="1200">
                    <a:latin typeface="+mn-lt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  - </c:separator>
            <c:showLeaderLines val="1"/>
          </c:dLbls>
          <c:cat>
            <c:strRef>
              <c:f>Sheet1!$B$2:$H$2</c:f>
              <c:strCache>
                <c:ptCount val="7"/>
                <c:pt idx="0">
                  <c:v>Объекты инфраструктуры железнодорожного транспорта</c:v>
                </c:pt>
                <c:pt idx="1">
                  <c:v> Объекты, строительство которых предполагается осуществлять в территориальном море Российской Федерации</c:v>
                </c:pt>
                <c:pt idx="2">
                  <c:v> Гидротехнические сооружения I, II класса</c:v>
                </c:pt>
                <c:pt idx="3">
                  <c:v>Опасные производственные объекты</c:v>
                </c:pt>
                <c:pt idx="4">
                  <c:v>Автомобильные дороги федерального значения</c:v>
                </c:pt>
                <c:pt idx="5">
                  <c:v>Морские порты</c:v>
                </c:pt>
                <c:pt idx="6">
                  <c:v>Иные объекты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5</c:v>
                </c:pt>
                <c:pt idx="3">
                  <c:v>17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584329736560713E-2"/>
          <c:y val="4.6712720964073487E-2"/>
          <c:w val="0.91043476052379324"/>
          <c:h val="0.707599204438904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4 месяца 2021 года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9412731365424034E-2"/>
                  <c:y val="-3.5502358370948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399305421643059E-2"/>
                  <c:y val="-3.55870209128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9583252985868E-2"/>
                  <c:y val="-5.32535375564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12731365424034E-2"/>
                  <c:y val="-3.620481785772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3287028109541E-3"/>
                  <c:y val="-1.273993204299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53009196766786E-2"/>
                  <c:y val="-7.64395922579733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количество проверок</c:v>
                </c:pt>
                <c:pt idx="1">
                  <c:v>количество административных наказаний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4 месяца 2022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5.6120665617607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320987654320986E-2"/>
                  <c:y val="-5.3314853284229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количество проверок</c:v>
                </c:pt>
                <c:pt idx="1">
                  <c:v>количество административных наказаний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964032"/>
        <c:axId val="37978112"/>
        <c:axId val="0"/>
      </c:bar3DChart>
      <c:catAx>
        <c:axId val="37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7978112"/>
        <c:crossesAt val="0"/>
        <c:auto val="1"/>
        <c:lblAlgn val="ctr"/>
        <c:lblOffset val="100"/>
        <c:noMultiLvlLbl val="0"/>
      </c:catAx>
      <c:valAx>
        <c:axId val="37978112"/>
        <c:scaling>
          <c:orientation val="minMax"/>
          <c:max val="30"/>
          <c:min val="0"/>
        </c:scaling>
        <c:delete val="0"/>
        <c:axPos val="r"/>
        <c:majorGridlines/>
        <c:numFmt formatCode="General" sourceLinked="1"/>
        <c:majorTickMark val="out"/>
        <c:minorTickMark val="none"/>
        <c:tickLblPos val="none"/>
        <c:crossAx val="37964032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22639897443375132"/>
          <c:y val="0.83667332384440196"/>
          <c:w val="0.35353540876834838"/>
          <c:h val="0.12862282096049416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3E62C-04BA-43AD-9BDE-ED14F8C580C2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37649-2F74-4E59-87DE-CECF777D806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5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C521F-AB50-4EBF-8472-8F038A905778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7C2EB-9C13-4DBC-B36A-7A3417FADBB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62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0679-1664-41FE-A7E0-64BD7B4C73C2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9181EF-A470-4C69-88E3-28EBD035CB7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22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8488-F7DA-4D40-B4F9-7F481FB92F54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433361-1A14-4B64-AAC2-389DE0A747D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15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8680-16B4-4C95-91A0-721B6C7E0DAC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80A86-F280-4696-BF61-F4E3424919F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36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A597-5DC4-43F2-A7D4-A707C7967072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4614F-0A13-4D20-A2AA-F69A52F2A702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7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83739-D31B-4D3F-834F-A067002CD81F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AB0FD-B6E0-467E-8B3E-2065BD84C3D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55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20250-1C87-4421-BC5D-E81E774267AC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053DA-4B18-4B26-9238-8BE45DB891A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6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CCD29-8E8B-4F0E-836D-EBB25EB30563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82BCC-864D-48E9-B437-1217A42A5DB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54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88BA-ED83-427E-B691-A1DD1B525C9F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EFDCE-6EE4-4A73-840B-F585362627F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59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F21E-A5A4-4BD1-A8EA-205928FC5FC9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C953A-CD48-4BC6-8534-E7AC7187E7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63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3EF74-96F2-4347-95C3-4C7054E86E1A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E1A92-EB84-4E2B-95A7-392B161B3652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426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E4FAB-5F40-474F-BE8D-B10E9C2CB0F6}" type="datetime1">
              <a:rPr lang="ru-RU">
                <a:solidFill>
                  <a:srgbClr val="000000"/>
                </a:solidFill>
              </a:rPr>
              <a:pPr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D955D-4DD2-4374-8E1F-94A568FADF5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7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9C5722-315C-4574-8FF5-31CD85613A6E}" type="datetime1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75825E-0896-488B-9A0D-01EF58FA041E}" type="slidenum">
              <a:rPr lang="ru-RU" altLang="ru-RU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6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" y="15402"/>
            <a:ext cx="914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2946400"/>
            <a:ext cx="8342064" cy="738664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 smtClean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Актуальные вопросы при осуществлении </a:t>
            </a:r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федерального 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государственного строительного надзора в условиях действующего законодательства </a:t>
            </a:r>
            <a:endParaRPr lang="ru-RU" altLang="zh-CN" b="1" dirty="0" smtClean="0">
              <a:solidFill>
                <a:prstClr val="black"/>
              </a:solidFill>
              <a:cs typeface="Arial" charset="0"/>
            </a:endParaRPr>
          </a:p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Российской 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Федерации.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88640"/>
            <a:ext cx="5112568" cy="817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00528" y="135656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  <a:endParaRPr kumimoji="1" lang="ru-RU" altLang="ru-RU" sz="20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229600" cy="576262"/>
          </a:xfrm>
        </p:spPr>
        <p:txBody>
          <a:bodyPr/>
          <a:lstStyle/>
          <a:p>
            <a:r>
              <a:rPr lang="ru-RU" sz="1600" b="1" dirty="0" smtClean="0"/>
              <a:t>Объекты </a:t>
            </a:r>
            <a:r>
              <a:rPr lang="ru-RU" sz="1600" b="1" dirty="0"/>
              <a:t>капитального </a:t>
            </a:r>
            <a:r>
              <a:rPr lang="ru-RU" sz="1600" b="1" dirty="0" smtClean="0"/>
              <a:t>строительства, поднадзорные </a:t>
            </a:r>
            <a:r>
              <a:rPr lang="ru-RU" altLang="ru-RU" sz="1600" b="1" dirty="0" smtClean="0"/>
              <a:t>Северо-Западному управлению </a:t>
            </a:r>
            <a:r>
              <a:rPr lang="ru-RU" altLang="ru-RU" sz="1600" b="1" dirty="0" err="1" smtClean="0"/>
              <a:t>Ростехнадзора</a:t>
            </a:r>
            <a:r>
              <a:rPr lang="ru-RU" altLang="ru-RU" sz="1600" b="1" dirty="0" smtClean="0"/>
              <a:t> на территории Мурманской области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4591047"/>
              </p:ext>
            </p:extLst>
          </p:nvPr>
        </p:nvGraphicFramePr>
        <p:xfrm>
          <a:off x="611560" y="795458"/>
          <a:ext cx="7710760" cy="5540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125" name="Line 2"/>
          <p:cNvGrpSpPr>
            <a:grpSpLocks/>
          </p:cNvGrpSpPr>
          <p:nvPr/>
        </p:nvGrpSpPr>
        <p:grpSpPr bwMode="auto">
          <a:xfrm>
            <a:off x="0" y="742950"/>
            <a:ext cx="9144000" cy="71438"/>
            <a:chOff x="169" y="3418"/>
            <a:chExt cx="5372" cy="42"/>
          </a:xfrm>
        </p:grpSpPr>
        <p:pic>
          <p:nvPicPr>
            <p:cNvPr id="5126" name="Lin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" y="3418"/>
              <a:ext cx="5372" cy="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7" name="Text Box 6"/>
            <p:cNvSpPr txBox="1">
              <a:spLocks noChangeArrowheads="1" noChangeShapeType="1"/>
            </p:cNvSpPr>
            <p:nvPr/>
          </p:nvSpPr>
          <p:spPr bwMode="auto">
            <a:xfrm rot="10800000">
              <a:off x="180" y="3441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 smtClean="0">
                <a:solidFill>
                  <a:srgbClr val="000000"/>
                </a:solidFill>
                <a:latin typeface="Calibri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43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72001" y="383315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</a:t>
            </a:r>
            <a:r>
              <a:rPr lang="ru-RU" sz="1600" b="1" dirty="0" smtClean="0">
                <a:solidFill>
                  <a:srgbClr val="C00000"/>
                </a:solidFill>
              </a:rPr>
              <a:t>оличество </a:t>
            </a:r>
            <a:r>
              <a:rPr lang="ru-RU" sz="1600" b="1" dirty="0">
                <a:solidFill>
                  <a:srgbClr val="C00000"/>
                </a:solidFill>
              </a:rPr>
              <a:t>проверок, проведенных в рамках </a:t>
            </a:r>
            <a:r>
              <a:rPr lang="ru-RU" sz="1600" b="1">
                <a:solidFill>
                  <a:srgbClr val="C00000"/>
                </a:solidFill>
              </a:rPr>
              <a:t>осуществления </a:t>
            </a:r>
            <a:r>
              <a:rPr lang="ru-RU" sz="1600" b="1" smtClean="0">
                <a:solidFill>
                  <a:srgbClr val="C00000"/>
                </a:solidFill>
              </a:rPr>
              <a:t>федерального </a:t>
            </a:r>
            <a:r>
              <a:rPr lang="ru-RU" sz="1600" b="1" dirty="0">
                <a:solidFill>
                  <a:srgbClr val="C00000"/>
                </a:solidFill>
              </a:rPr>
              <a:t>государственного строительного надзора на объектах Мурманской области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668095"/>
              </p:ext>
            </p:extLst>
          </p:nvPr>
        </p:nvGraphicFramePr>
        <p:xfrm>
          <a:off x="468313" y="1341438"/>
          <a:ext cx="8229600" cy="4823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91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76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Office Theme</vt:lpstr>
      <vt:lpstr>Оформление по умолчанию</vt:lpstr>
      <vt:lpstr>Презентация PowerPoint</vt:lpstr>
      <vt:lpstr>Объекты капитального строительства, поднадзорные Северо-Западному управлению Ростехнадзора на территории Мурманской области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olshansky</cp:lastModifiedBy>
  <cp:revision>378</cp:revision>
  <cp:lastPrinted>2016-02-05T13:27:40Z</cp:lastPrinted>
  <dcterms:created xsi:type="dcterms:W3CDTF">2014-12-09T06:57:46Z</dcterms:created>
  <dcterms:modified xsi:type="dcterms:W3CDTF">2022-05-23T12:59:33Z</dcterms:modified>
</cp:coreProperties>
</file>